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3" r:id="rId2"/>
    <p:sldId id="284" r:id="rId3"/>
    <p:sldId id="282" r:id="rId4"/>
    <p:sldId id="257" r:id="rId5"/>
    <p:sldId id="258" r:id="rId6"/>
    <p:sldId id="273" r:id="rId7"/>
    <p:sldId id="272" r:id="rId8"/>
    <p:sldId id="285" r:id="rId9"/>
    <p:sldId id="256" r:id="rId10"/>
    <p:sldId id="286" r:id="rId11"/>
    <p:sldId id="260" r:id="rId12"/>
    <p:sldId id="287" r:id="rId13"/>
    <p:sldId id="261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62" r:id="rId22"/>
    <p:sldId id="263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88" r:id="rId3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E0B48-8B0F-4A21-B346-AAE930D7AACD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5180-E223-417F-9657-1689D17C1D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545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780D04-064E-4051-AFC5-E088989F20CD}" type="slidenum">
              <a:rPr lang="nl-NL" altLang="nl-NL"/>
              <a:pPr eaLnBrk="1" hangingPunct="1"/>
              <a:t>25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7950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26C4-4E3D-48EC-9552-E7E40BF4EED8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F88B-0E5E-4389-979A-E851A79D94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761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26C4-4E3D-48EC-9552-E7E40BF4EED8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F88B-0E5E-4389-979A-E851A79D94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251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26C4-4E3D-48EC-9552-E7E40BF4EED8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F88B-0E5E-4389-979A-E851A79D94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758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26C4-4E3D-48EC-9552-E7E40BF4EED8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F88B-0E5E-4389-979A-E851A79D94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888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26C4-4E3D-48EC-9552-E7E40BF4EED8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F88B-0E5E-4389-979A-E851A79D94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64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26C4-4E3D-48EC-9552-E7E40BF4EED8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F88B-0E5E-4389-979A-E851A79D94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98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26C4-4E3D-48EC-9552-E7E40BF4EED8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F88B-0E5E-4389-979A-E851A79D94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900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26C4-4E3D-48EC-9552-E7E40BF4EED8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F88B-0E5E-4389-979A-E851A79D94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123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26C4-4E3D-48EC-9552-E7E40BF4EED8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F88B-0E5E-4389-979A-E851A79D94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305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26C4-4E3D-48EC-9552-E7E40BF4EED8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F88B-0E5E-4389-979A-E851A79D94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894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26C4-4E3D-48EC-9552-E7E40BF4EED8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F88B-0E5E-4389-979A-E851A79D94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16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426C4-4E3D-48EC-9552-E7E40BF4EED8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7F88B-0E5E-4389-979A-E851A79D94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797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lemen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Hoofdstuk 3: </a:t>
            </a:r>
            <a:br>
              <a:rPr lang="nl-NL" dirty="0" smtClean="0"/>
            </a:br>
            <a:r>
              <a:rPr lang="nl-NL" dirty="0" smtClean="0"/>
              <a:t>Parlementaire democratie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95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Zetelverdeling Eerste Kamer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524" y="1825624"/>
            <a:ext cx="11802357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Huidige coalitie (sinds 2012)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VVD en PvdA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Bijzondere aan huidige coalitie:</a:t>
            </a:r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VVD en PvdA hebben samen in de Tweede Kamer een meerderheid (namelijk samen 77 zetels), maar hebben in de Eerste Kamer samen geen meerderheid (namelijk samen 22 zetels). 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VVD en PvdA zijn dus momenteel in de Eerste Kamer afhankelijk van de steun van oppositiepartijen om aan een meerderheid te komen voor voorstellen van de VVD/PvdA.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06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Nieuwe coalitie na verkiezingen 2017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Coalitie: VVD- CDA- D66- CU</a:t>
            </a:r>
          </a:p>
          <a:p>
            <a:endParaRPr lang="nl-NL" dirty="0"/>
          </a:p>
          <a:p>
            <a:r>
              <a:rPr lang="nl-NL" dirty="0" smtClean="0"/>
              <a:t>Totaal 76 zetels in de tweede kamer </a:t>
            </a:r>
            <a:r>
              <a:rPr lang="nl-NL" sz="2000" dirty="0" smtClean="0"/>
              <a:t>(1 zetel meer dan de helft)</a:t>
            </a:r>
          </a:p>
          <a:p>
            <a:endParaRPr lang="nl-NL" dirty="0"/>
          </a:p>
          <a:p>
            <a:r>
              <a:rPr lang="nl-NL" dirty="0" smtClean="0"/>
              <a:t>Totaal 38 zetels in de eerste kamer </a:t>
            </a:r>
            <a:r>
              <a:rPr lang="nl-NL" sz="2000" dirty="0" smtClean="0"/>
              <a:t>(1 zetel meer dan de helft)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Conclusie:</a:t>
            </a:r>
          </a:p>
          <a:p>
            <a:pPr marL="0" indent="0">
              <a:buNone/>
            </a:pPr>
            <a:r>
              <a:rPr lang="nl-NL" dirty="0"/>
              <a:t>VVD- CDA- D66- </a:t>
            </a:r>
            <a:r>
              <a:rPr lang="nl-NL" dirty="0" smtClean="0"/>
              <a:t>CU hebben in beide kamers een ‘nipte’ meerderheid.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8438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Fracties in de Tweede en Eerste Kamer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Een fractie is de groep vertegenwoordigers van een politieke partij in een gekozen orgaan.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De PvdA heeft 38 zetels in de </a:t>
            </a:r>
            <a:r>
              <a:rPr lang="nl-NL" dirty="0"/>
              <a:t>T</a:t>
            </a:r>
            <a:r>
              <a:rPr lang="nl-NL" dirty="0" smtClean="0"/>
              <a:t>weede Kamer; de PvdA bestaat dus uit 38 Tweede Kamerleden.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Er zijn twee soorten fracties:</a:t>
            </a:r>
          </a:p>
          <a:p>
            <a:pPr>
              <a:buFontTx/>
              <a:buChar char="-"/>
            </a:pPr>
            <a:r>
              <a:rPr lang="nl-NL" dirty="0" smtClean="0"/>
              <a:t>Coalitiepartijen (Twee of meer partijen die samen de meerderheid vormen en samen een regeerakkoord hebben gemaakt)</a:t>
            </a:r>
          </a:p>
          <a:p>
            <a:pPr>
              <a:buFontTx/>
              <a:buChar char="-"/>
            </a:pPr>
            <a:r>
              <a:rPr lang="nl-NL" dirty="0" smtClean="0"/>
              <a:t>Oppositiepartijen: partijen die niet in de coalitie zitten. Is hetzelfde als ‘partijen die niet in de regering’ zitten.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53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Trias Politica: </a:t>
            </a:r>
            <a:br>
              <a:rPr lang="nl-NL" dirty="0" smtClean="0"/>
            </a:br>
            <a:r>
              <a:rPr lang="nl-NL" dirty="0" smtClean="0"/>
              <a:t>scheiding of evenwicht van machten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Doel van de trias politica: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“ Voorkomen dat een persoon of een kleine groepering alle macht in handen krijgt.”</a:t>
            </a:r>
          </a:p>
          <a:p>
            <a:pPr>
              <a:buNone/>
            </a:pPr>
            <a:endParaRPr lang="nl-NL" b="1" dirty="0"/>
          </a:p>
          <a:p>
            <a:pPr>
              <a:buNone/>
            </a:pPr>
            <a:r>
              <a:rPr lang="nl-NL" dirty="0" smtClean="0"/>
              <a:t>Extra: </a:t>
            </a:r>
          </a:p>
          <a:p>
            <a:pPr>
              <a:buFontTx/>
              <a:buChar char="-"/>
            </a:pPr>
            <a:r>
              <a:rPr lang="nl-NL" dirty="0" smtClean="0"/>
              <a:t>‘Machten die elkaar controleren’</a:t>
            </a:r>
          </a:p>
          <a:p>
            <a:pPr>
              <a:buFontTx/>
              <a:buChar char="-"/>
            </a:pPr>
            <a:r>
              <a:rPr lang="nl-NL" dirty="0" smtClean="0"/>
              <a:t>‘Machten die elkaar in evenwicht houden’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52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Trias politica in theorie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De trias politica van </a:t>
            </a:r>
            <a:r>
              <a:rPr lang="nl-NL" dirty="0" err="1" smtClean="0"/>
              <a:t>Montesquieu</a:t>
            </a:r>
            <a:r>
              <a:rPr lang="nl-NL" dirty="0" smtClean="0"/>
              <a:t> in theorie:</a:t>
            </a:r>
          </a:p>
          <a:p>
            <a:endParaRPr lang="nl-NL" dirty="0" smtClean="0"/>
          </a:p>
          <a:p>
            <a:r>
              <a:rPr lang="nl-NL" sz="2400" dirty="0"/>
              <a:t>Eerste macht: Wetgevende macht (parlement)</a:t>
            </a:r>
          </a:p>
          <a:p>
            <a:endParaRPr lang="nl-NL" sz="2400" dirty="0"/>
          </a:p>
          <a:p>
            <a:r>
              <a:rPr lang="nl-NL" sz="2400" dirty="0"/>
              <a:t>Tweede macht: Uitvoerende macht (regering)</a:t>
            </a:r>
          </a:p>
          <a:p>
            <a:endParaRPr lang="nl-NL" sz="2400" dirty="0"/>
          </a:p>
          <a:p>
            <a:r>
              <a:rPr lang="nl-NL" sz="2400" dirty="0"/>
              <a:t>Derde macht: (onafhankelijke) Rechterlijke macht (rechters)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245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Werking van de Trias Politica: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600201"/>
            <a:ext cx="8219256" cy="4525963"/>
          </a:xfrm>
        </p:spPr>
        <p:txBody>
          <a:bodyPr/>
          <a:lstStyle/>
          <a:p>
            <a:pPr>
              <a:buNone/>
            </a:pPr>
            <a:r>
              <a:rPr lang="nl-NL" dirty="0" smtClean="0"/>
              <a:t>Extra: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/>
              <a:t>- Macht wordt verdeeld over verschillende  organen; </a:t>
            </a:r>
          </a:p>
          <a:p>
            <a:endParaRPr lang="nl-NL" dirty="0" smtClean="0"/>
          </a:p>
          <a:p>
            <a:pPr>
              <a:buNone/>
            </a:pPr>
            <a:r>
              <a:rPr lang="nl-NL" dirty="0"/>
              <a:t>- De machten hebben niets over elkaar te zeggen;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None/>
            </a:pPr>
            <a:r>
              <a:rPr lang="nl-NL" dirty="0"/>
              <a:t>- De machten vullen elkaar aan en kunnen (moeten) elkaar wel controleren.</a:t>
            </a:r>
          </a:p>
        </p:txBody>
      </p:sp>
    </p:spTree>
    <p:extLst>
      <p:ext uri="{BB962C8B-B14F-4D97-AF65-F5344CB8AC3E}">
        <p14:creationId xmlns:p14="http://schemas.microsoft.com/office/powerpoint/2010/main" val="12906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Trias Politica in de Nederlandse rechtsstaat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Wetgevende macht = Parlement en Regering</a:t>
            </a:r>
          </a:p>
          <a:p>
            <a:endParaRPr lang="nl-NL" dirty="0" smtClean="0"/>
          </a:p>
          <a:p>
            <a:r>
              <a:rPr lang="nl-NL" dirty="0" smtClean="0"/>
              <a:t>Uitvoerende macht= Regering</a:t>
            </a:r>
          </a:p>
          <a:p>
            <a:endParaRPr lang="nl-NL" dirty="0" smtClean="0"/>
          </a:p>
          <a:p>
            <a:r>
              <a:rPr lang="nl-NL" dirty="0" smtClean="0"/>
              <a:t>(onafhankelijke) Rechterlijke macht = Rechters</a:t>
            </a:r>
          </a:p>
          <a:p>
            <a:endParaRPr lang="nl-NL" dirty="0"/>
          </a:p>
          <a:p>
            <a:pPr>
              <a:buNone/>
            </a:pPr>
            <a:r>
              <a:rPr lang="nl-NL" dirty="0" smtClean="0"/>
              <a:t>Conclusie: </a:t>
            </a:r>
          </a:p>
          <a:p>
            <a:pPr>
              <a:buNone/>
            </a:pPr>
            <a:r>
              <a:rPr lang="nl-NL" dirty="0"/>
              <a:t> </a:t>
            </a:r>
            <a:r>
              <a:rPr lang="nl-NL" dirty="0" smtClean="0"/>
              <a:t>   </a:t>
            </a:r>
            <a:r>
              <a:rPr lang="nl-NL" i="1" dirty="0" smtClean="0"/>
              <a:t>Balans slaat deels door naar de regering die zowel uitvoerende als wetgevende macht heeft.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93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Samenspel van de drie machten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Wetgevende macht: 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&amp; Invoeren van een rookverbod in de horeca</a:t>
            </a:r>
          </a:p>
          <a:p>
            <a:pPr>
              <a:buNone/>
            </a:pPr>
            <a:r>
              <a:rPr lang="nl-NL" dirty="0" smtClean="0"/>
              <a:t>&amp; Invoeren van de identificatieplicht</a:t>
            </a:r>
          </a:p>
          <a:p>
            <a:pPr>
              <a:buNone/>
            </a:pPr>
            <a:r>
              <a:rPr lang="nl-NL" dirty="0" smtClean="0"/>
              <a:t>&amp; Invoeren van een (Sociaal )Leenstelsel voor studenten</a:t>
            </a:r>
          </a:p>
          <a:p>
            <a:pPr>
              <a:buNone/>
            </a:pPr>
            <a:r>
              <a:rPr lang="nl-NL" dirty="0" smtClean="0"/>
              <a:t>&amp; Verkorten van de duur van de WW- uitkering</a:t>
            </a:r>
          </a:p>
          <a:p>
            <a:pPr>
              <a:buNone/>
            </a:pPr>
            <a:r>
              <a:rPr lang="nl-NL" dirty="0" smtClean="0"/>
              <a:t>&amp; Invoeren van minimumstraffen / Verhogen van de maximumstraffen</a:t>
            </a:r>
          </a:p>
          <a:p>
            <a:pPr>
              <a:buNone/>
            </a:pPr>
            <a:r>
              <a:rPr lang="nl-NL" dirty="0" smtClean="0"/>
              <a:t>&amp; Strafbaar stellen van illegaliteit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50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Samenspel van de drie machten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Uitvoerende macht:</a:t>
            </a:r>
          </a:p>
          <a:p>
            <a:pPr>
              <a:buFontTx/>
              <a:buChar char="-"/>
            </a:pPr>
            <a:r>
              <a:rPr lang="nl-NL" dirty="0" smtClean="0"/>
              <a:t>Controle op roken in horecagelegenheden</a:t>
            </a:r>
          </a:p>
          <a:p>
            <a:pPr>
              <a:buFontTx/>
              <a:buChar char="-"/>
            </a:pPr>
            <a:r>
              <a:rPr lang="nl-NL" dirty="0" smtClean="0"/>
              <a:t>Controle op bij zich dragen van identiteitsbewijs</a:t>
            </a:r>
          </a:p>
          <a:p>
            <a:pPr>
              <a:buFontTx/>
              <a:buChar char="-"/>
            </a:pPr>
            <a:r>
              <a:rPr lang="nl-NL" dirty="0" smtClean="0"/>
              <a:t>Verstrekken van leningen aan studenten</a:t>
            </a:r>
          </a:p>
          <a:p>
            <a:pPr>
              <a:buFontTx/>
              <a:buChar char="-"/>
            </a:pPr>
            <a:r>
              <a:rPr lang="nl-NL" dirty="0" smtClean="0"/>
              <a:t>Uitkeren van een WW- uitkering</a:t>
            </a:r>
          </a:p>
          <a:p>
            <a:pPr>
              <a:buFontTx/>
              <a:buChar char="-"/>
            </a:pPr>
            <a:r>
              <a:rPr lang="nl-NL" dirty="0" smtClean="0"/>
              <a:t>Opsporen en vervolgen van verdachten van strafbare feiten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125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Het parlement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Deelvraag: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Wie hebben de meeste macht, ministers of </a:t>
            </a:r>
            <a:r>
              <a:rPr lang="nl-NL" dirty="0" err="1" smtClean="0"/>
              <a:t>kamerleden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Extra:</a:t>
            </a:r>
          </a:p>
          <a:p>
            <a:pPr marL="0" indent="0">
              <a:buNone/>
            </a:pPr>
            <a:r>
              <a:rPr lang="nl-NL" dirty="0" smtClean="0"/>
              <a:t>Regering: koning (in) + ministers</a:t>
            </a:r>
          </a:p>
          <a:p>
            <a:pPr marL="0" indent="0">
              <a:buNone/>
            </a:pPr>
            <a:r>
              <a:rPr lang="nl-NL" dirty="0" smtClean="0"/>
              <a:t>Kabinet: alle ministers en alle staatssecretarissen</a:t>
            </a:r>
          </a:p>
          <a:p>
            <a:pPr marL="0" indent="0">
              <a:buNone/>
            </a:pPr>
            <a:r>
              <a:rPr lang="nl-NL" dirty="0" smtClean="0"/>
              <a:t>Parlement: Eerste en Tweede kamer samen, ook wel Staten- Generaal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7351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Samenspel van de drie machten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(Onafhankelijke) Rechterlijke macht: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# Uitspraken doen in individuele (straf)zaken.</a:t>
            </a:r>
          </a:p>
          <a:p>
            <a:pPr>
              <a:buNone/>
            </a:pPr>
            <a:r>
              <a:rPr lang="nl-NL" dirty="0" smtClean="0"/>
              <a:t># Beoordelen of bv. politie en justitie zich aan de wet hebben gehouden.</a:t>
            </a:r>
          </a:p>
          <a:p>
            <a:pPr>
              <a:buNone/>
            </a:pPr>
            <a:r>
              <a:rPr lang="nl-NL" dirty="0" smtClean="0"/>
              <a:t># De Nederlandse wet toepassen en interpreteren.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48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Verhouding Regering en Parlement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Regering voert beleid op basis van wetten die zijn aangenomen door het parlement en op basis van het regeerakkoord.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Parlement heeft twee taken:</a:t>
            </a:r>
          </a:p>
          <a:p>
            <a:pPr marL="514350" indent="-514350">
              <a:buAutoNum type="arabicPeriod"/>
            </a:pPr>
            <a:r>
              <a:rPr lang="nl-NL" dirty="0" smtClean="0"/>
              <a:t>Medewetgevende taak: Maken van nieuwe wetten, aanpassen van bestaande wetten, stemmen over wetsvoorstellen.</a:t>
            </a:r>
          </a:p>
          <a:p>
            <a:pPr marL="514350" indent="-514350">
              <a:buAutoNum type="arabicPeriod"/>
            </a:pPr>
            <a:r>
              <a:rPr lang="nl-NL" dirty="0" smtClean="0"/>
              <a:t>Controleren van de regering.</a:t>
            </a:r>
            <a:endParaRPr lang="nl-NL" dirty="0"/>
          </a:p>
          <a:p>
            <a:pPr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057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Parlement: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altLang="nl-NL" sz="1800" dirty="0" smtClean="0"/>
              <a:t>Staten Generaal= EK + TK = Parlement= volksvertegenwoordiging</a:t>
            </a:r>
          </a:p>
          <a:p>
            <a:pPr>
              <a:buNone/>
            </a:pPr>
            <a:endParaRPr lang="nl-NL" altLang="nl-NL" sz="1800" dirty="0" smtClean="0"/>
          </a:p>
          <a:p>
            <a:pPr>
              <a:buNone/>
            </a:pPr>
            <a:r>
              <a:rPr lang="nl-NL" altLang="nl-NL" dirty="0" smtClean="0"/>
              <a:t>Twee hoofdtaken van </a:t>
            </a:r>
            <a:r>
              <a:rPr lang="nl-NL" altLang="nl-NL" dirty="0" err="1" smtClean="0"/>
              <a:t>deTweede</a:t>
            </a:r>
            <a:r>
              <a:rPr lang="nl-NL" altLang="nl-NL" dirty="0" smtClean="0"/>
              <a:t> Kamer:</a:t>
            </a:r>
          </a:p>
          <a:p>
            <a:pPr>
              <a:buNone/>
            </a:pPr>
            <a:endParaRPr lang="nl-NL" altLang="nl-NL" dirty="0" smtClean="0"/>
          </a:p>
          <a:p>
            <a:pPr>
              <a:buFontTx/>
              <a:buChar char="-"/>
            </a:pPr>
            <a:r>
              <a:rPr lang="nl-NL" altLang="nl-NL" dirty="0" smtClean="0"/>
              <a:t>Medewetgevende taak</a:t>
            </a:r>
          </a:p>
          <a:p>
            <a:pPr>
              <a:buFontTx/>
              <a:buChar char="-"/>
            </a:pPr>
            <a:r>
              <a:rPr lang="nl-NL" altLang="nl-NL" dirty="0" smtClean="0"/>
              <a:t>Controleren van de regering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4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3200"/>
              <a:t>Medewetgevende taak ‘Tweede kamer’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Het stemmen over wetsvoorstellen</a:t>
            </a:r>
          </a:p>
          <a:p>
            <a:pPr eaLnBrk="1" hangingPunct="1"/>
            <a:endParaRPr lang="nl-NL" altLang="nl-NL" smtClean="0"/>
          </a:p>
          <a:p>
            <a:pPr eaLnBrk="1" hangingPunct="1"/>
            <a:r>
              <a:rPr lang="nl-NL" altLang="nl-NL" smtClean="0"/>
              <a:t>Het recht van amendement</a:t>
            </a:r>
          </a:p>
          <a:p>
            <a:pPr eaLnBrk="1" hangingPunct="1"/>
            <a:endParaRPr lang="nl-NL" altLang="nl-NL" smtClean="0"/>
          </a:p>
          <a:p>
            <a:pPr eaLnBrk="1" hangingPunct="1"/>
            <a:r>
              <a:rPr lang="nl-NL" altLang="nl-NL" smtClean="0"/>
              <a:t>Het recht van initiatief</a:t>
            </a:r>
          </a:p>
          <a:p>
            <a:pPr eaLnBrk="1" hangingPunct="1"/>
            <a:endParaRPr lang="nl-NL" altLang="nl-NL" smtClean="0"/>
          </a:p>
          <a:p>
            <a:pPr eaLnBrk="1" hangingPunct="1"/>
            <a:r>
              <a:rPr lang="nl-NL" altLang="nl-NL" smtClean="0"/>
              <a:t>Het budgetrecht</a:t>
            </a:r>
          </a:p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88765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3200"/>
              <a:t>Controlerende taak ‘Tweede Kamer’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nl-NL" smtClean="0"/>
              <a:t>Het vragenrecht</a:t>
            </a:r>
          </a:p>
          <a:p>
            <a:pPr eaLnBrk="1" hangingPunct="1">
              <a:lnSpc>
                <a:spcPct val="90000"/>
              </a:lnSpc>
            </a:pPr>
            <a:endParaRPr lang="nl-NL" altLang="nl-NL" smtClean="0"/>
          </a:p>
          <a:p>
            <a:pPr eaLnBrk="1" hangingPunct="1">
              <a:lnSpc>
                <a:spcPct val="90000"/>
              </a:lnSpc>
            </a:pPr>
            <a:r>
              <a:rPr lang="nl-NL" altLang="nl-NL" smtClean="0"/>
              <a:t>Het recht van interpellatie</a:t>
            </a:r>
          </a:p>
          <a:p>
            <a:pPr eaLnBrk="1" hangingPunct="1">
              <a:lnSpc>
                <a:spcPct val="90000"/>
              </a:lnSpc>
            </a:pPr>
            <a:endParaRPr lang="nl-NL" altLang="nl-NL" smtClean="0"/>
          </a:p>
          <a:p>
            <a:pPr eaLnBrk="1" hangingPunct="1">
              <a:lnSpc>
                <a:spcPct val="90000"/>
              </a:lnSpc>
            </a:pPr>
            <a:r>
              <a:rPr lang="nl-NL" altLang="nl-NL" smtClean="0"/>
              <a:t>Het recht van motie (afkeuring/ wantrouwen/ treurnis)</a:t>
            </a:r>
          </a:p>
          <a:p>
            <a:pPr eaLnBrk="1" hangingPunct="1">
              <a:lnSpc>
                <a:spcPct val="90000"/>
              </a:lnSpc>
            </a:pPr>
            <a:endParaRPr lang="nl-NL" altLang="nl-NL" smtClean="0"/>
          </a:p>
          <a:p>
            <a:pPr eaLnBrk="1" hangingPunct="1">
              <a:lnSpc>
                <a:spcPct val="90000"/>
              </a:lnSpc>
            </a:pPr>
            <a:r>
              <a:rPr lang="nl-NL" altLang="nl-NL" smtClean="0"/>
              <a:t>Het recht van enqu</a:t>
            </a:r>
            <a:r>
              <a:rPr lang="en-US" altLang="nl-NL" smtClean="0">
                <a:cs typeface="Arial" panose="020B0604020202020204" pitchFamily="34" charset="0"/>
              </a:rPr>
              <a:t>ête </a:t>
            </a:r>
          </a:p>
        </p:txBody>
      </p:sp>
    </p:spTree>
    <p:extLst>
      <p:ext uri="{BB962C8B-B14F-4D97-AF65-F5344CB8AC3E}">
        <p14:creationId xmlns:p14="http://schemas.microsoft.com/office/powerpoint/2010/main" val="38280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Moties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altLang="nl-NL" b="1" dirty="0" smtClean="0"/>
              <a:t>Motie van wantrouwen</a:t>
            </a:r>
          </a:p>
          <a:p>
            <a:pPr>
              <a:buNone/>
            </a:pPr>
            <a:r>
              <a:rPr lang="nl-NL" altLang="nl-NL" dirty="0" smtClean="0"/>
              <a:t>   Spreekt de Kamer uit niet langer vertrouwen te hebben in een bewindspersoon of in het kabinet. </a:t>
            </a:r>
          </a:p>
          <a:p>
            <a:pPr>
              <a:buNone/>
            </a:pPr>
            <a:r>
              <a:rPr lang="nl-NL" altLang="nl-NL" dirty="0" smtClean="0"/>
              <a:t>          Zij kunnen niet anders doen dan daaraan consequenties te verbinden en op te stappen.</a:t>
            </a:r>
          </a:p>
          <a:p>
            <a:pPr>
              <a:buNone/>
            </a:pPr>
            <a:endParaRPr lang="nl-NL" altLang="nl-NL" dirty="0" smtClean="0"/>
          </a:p>
          <a:p>
            <a:r>
              <a:rPr lang="nl-NL" altLang="nl-NL" b="1" dirty="0" smtClean="0"/>
              <a:t>Motie van afkeuring:</a:t>
            </a:r>
          </a:p>
          <a:p>
            <a:pPr>
              <a:buNone/>
            </a:pPr>
            <a:r>
              <a:rPr lang="nl-NL" altLang="nl-NL" dirty="0" smtClean="0"/>
              <a:t>   Veroordeelt beleid van een bewindspersoon (of van het kabinet). </a:t>
            </a:r>
          </a:p>
          <a:p>
            <a:pPr>
              <a:buNone/>
            </a:pPr>
            <a:r>
              <a:rPr lang="nl-NL" altLang="nl-NL" dirty="0" smtClean="0"/>
              <a:t>    De ernst van de verwoorde kritiek kan reden zijn voor ontslagaanvraag. </a:t>
            </a:r>
            <a:br>
              <a:rPr lang="nl-NL" altLang="nl-NL" dirty="0" smtClean="0"/>
            </a:br>
            <a:endParaRPr lang="nl-NL" altLang="nl-NL" dirty="0" smtClean="0"/>
          </a:p>
          <a:p>
            <a:r>
              <a:rPr lang="nl-NL" altLang="nl-NL" b="1" dirty="0" smtClean="0"/>
              <a:t>Motie van treurnis</a:t>
            </a:r>
          </a:p>
          <a:p>
            <a:r>
              <a:rPr lang="nl-NL" altLang="nl-NL" dirty="0" smtClean="0"/>
              <a:t>Dat is een mildere vorm van afkeuring en heeft bij aanneming dan ook geen consequenties. </a:t>
            </a:r>
            <a:br>
              <a:rPr lang="nl-NL" altLang="nl-NL" dirty="0" smtClean="0"/>
            </a:br>
            <a:endParaRPr lang="nl-NL" altLang="nl-NL" dirty="0" smtClean="0"/>
          </a:p>
          <a:p>
            <a:endParaRPr lang="nl-NL" altLang="nl-NL" dirty="0" smtClean="0"/>
          </a:p>
          <a:p>
            <a:pPr>
              <a:buNone/>
            </a:pPr>
            <a:r>
              <a:rPr lang="nl-NL" altLang="nl-NL" sz="4400" dirty="0" smtClean="0">
                <a:hlinkClick r:id="rId3"/>
              </a:rPr>
              <a:t>http://www.parlement.com/</a:t>
            </a:r>
            <a:r>
              <a:rPr lang="nl-NL" altLang="nl-NL" sz="4400" dirty="0" smtClean="0"/>
              <a:t> (wantrouwen, afkeuring, treurnis)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096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z="3200"/>
              <a:t>Informele middelen ‘Tweede Kamer’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altLang="nl-NL" sz="2400"/>
          </a:p>
          <a:p>
            <a:pPr eaLnBrk="1" hangingPunct="1"/>
            <a:endParaRPr lang="nl-NL" altLang="nl-NL" sz="2400"/>
          </a:p>
          <a:p>
            <a:pPr eaLnBrk="1" hangingPunct="1"/>
            <a:r>
              <a:rPr lang="nl-NL" altLang="nl-NL" sz="2400"/>
              <a:t>Lobbyen bij ministers</a:t>
            </a:r>
          </a:p>
          <a:p>
            <a:pPr eaLnBrk="1" hangingPunct="1"/>
            <a:endParaRPr lang="nl-NL" altLang="nl-NL" sz="2400"/>
          </a:p>
          <a:p>
            <a:pPr eaLnBrk="1" hangingPunct="1"/>
            <a:r>
              <a:rPr lang="nl-NL" altLang="nl-NL" sz="2400"/>
              <a:t>Overleg plegen met ambtenaren en pressiegroepen</a:t>
            </a:r>
          </a:p>
          <a:p>
            <a:pPr eaLnBrk="1" hangingPunct="1"/>
            <a:endParaRPr lang="nl-NL" altLang="nl-NL" smtClean="0"/>
          </a:p>
          <a:p>
            <a:pPr eaLnBrk="1" hangingPunct="1"/>
            <a:r>
              <a:rPr lang="nl-NL" altLang="nl-NL" sz="2400"/>
              <a:t>Gebruik maken van de massamedia</a:t>
            </a:r>
          </a:p>
        </p:txBody>
      </p:sp>
    </p:spTree>
    <p:extLst>
      <p:ext uri="{BB962C8B-B14F-4D97-AF65-F5344CB8AC3E}">
        <p14:creationId xmlns:p14="http://schemas.microsoft.com/office/powerpoint/2010/main" val="391776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Eerste Kamer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 sz="2400"/>
              <a:t>G</a:t>
            </a:r>
            <a:r>
              <a:rPr lang="en-US" altLang="nl-NL" sz="2400">
                <a:cs typeface="Arial" panose="020B0604020202020204" pitchFamily="34" charset="0"/>
              </a:rPr>
              <a:t>één full- time baan</a:t>
            </a:r>
          </a:p>
          <a:p>
            <a:pPr eaLnBrk="1" hangingPunct="1"/>
            <a:endParaRPr lang="en-US" altLang="nl-NL" sz="2400">
              <a:cs typeface="Arial" panose="020B0604020202020204" pitchFamily="34" charset="0"/>
            </a:endParaRPr>
          </a:p>
          <a:p>
            <a:pPr eaLnBrk="1" hangingPunct="1"/>
            <a:r>
              <a:rPr lang="en-US" altLang="nl-NL" sz="2400">
                <a:cs typeface="Arial" panose="020B0604020202020204" pitchFamily="34" charset="0"/>
              </a:rPr>
              <a:t>Toetst wetsvoorstellen aan staatsrechtelijke normen en normen van ‘behoorlijke wetgeving’</a:t>
            </a:r>
          </a:p>
          <a:p>
            <a:pPr eaLnBrk="1" hangingPunct="1"/>
            <a:endParaRPr lang="en-US" altLang="nl-NL" sz="2400">
              <a:cs typeface="Arial" panose="020B0604020202020204" pitchFamily="34" charset="0"/>
            </a:endParaRPr>
          </a:p>
          <a:p>
            <a:pPr eaLnBrk="1" hangingPunct="1"/>
            <a:r>
              <a:rPr lang="en-US" altLang="nl-NL" sz="2400">
                <a:cs typeface="Arial" panose="020B0604020202020204" pitchFamily="34" charset="0"/>
              </a:rPr>
              <a:t>Heeft géén recht van amendement</a:t>
            </a:r>
          </a:p>
          <a:p>
            <a:pPr eaLnBrk="1" hangingPunct="1"/>
            <a:endParaRPr lang="en-US" altLang="nl-NL" sz="2400">
              <a:cs typeface="Arial" panose="020B0604020202020204" pitchFamily="34" charset="0"/>
            </a:endParaRPr>
          </a:p>
          <a:p>
            <a:pPr eaLnBrk="1" hangingPunct="1"/>
            <a:r>
              <a:rPr lang="en-US" altLang="nl-NL" sz="2400">
                <a:cs typeface="Arial" panose="020B0604020202020204" pitchFamily="34" charset="0"/>
              </a:rPr>
              <a:t>Heeft géén recht van initiatief</a:t>
            </a:r>
          </a:p>
          <a:p>
            <a:pPr eaLnBrk="1" hangingPunct="1"/>
            <a:endParaRPr lang="en-US" altLang="nl-NL" sz="2400">
              <a:cs typeface="Arial" panose="020B0604020202020204" pitchFamily="34" charset="0"/>
            </a:endParaRPr>
          </a:p>
          <a:p>
            <a:pPr eaLnBrk="1" hangingPunct="1"/>
            <a:endParaRPr lang="en-US" altLang="nl-NL" sz="2400">
              <a:cs typeface="Arial" panose="020B0604020202020204" pitchFamily="34" charset="0"/>
            </a:endParaRPr>
          </a:p>
          <a:p>
            <a:pPr eaLnBrk="1" hangingPunct="1"/>
            <a:endParaRPr lang="en-US" altLang="nl-NL" sz="2400">
              <a:cs typeface="Arial" panose="020B0604020202020204" pitchFamily="34" charset="0"/>
            </a:endParaRPr>
          </a:p>
          <a:p>
            <a:pPr eaLnBrk="1" hangingPunct="1"/>
            <a:endParaRPr lang="en-US" altLang="nl-NL" sz="2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Hoofdtaak ‘Eerste Kamer’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nl-NL" altLang="nl-NL" sz="2400" dirty="0"/>
          </a:p>
          <a:p>
            <a:pPr eaLnBrk="1" hangingPunct="1">
              <a:buFontTx/>
              <a:buNone/>
            </a:pPr>
            <a:endParaRPr lang="nl-NL" altLang="nl-NL" sz="2400" dirty="0"/>
          </a:p>
          <a:p>
            <a:pPr eaLnBrk="1" hangingPunct="1">
              <a:buFontTx/>
              <a:buNone/>
            </a:pPr>
            <a:r>
              <a:rPr lang="nl-NL" altLang="nl-NL" sz="2400" dirty="0" smtClean="0"/>
              <a:t>‘</a:t>
            </a:r>
            <a:r>
              <a:rPr lang="nl-NL" altLang="nl-NL" sz="2400" i="1" dirty="0"/>
              <a:t>H</a:t>
            </a:r>
            <a:r>
              <a:rPr lang="nl-NL" altLang="nl-NL" sz="2400" i="1" dirty="0" smtClean="0"/>
              <a:t>et </a:t>
            </a:r>
            <a:r>
              <a:rPr lang="nl-NL" altLang="nl-NL" sz="2400" i="1" dirty="0"/>
              <a:t>controleren of een wetsvoorstel inhoudelijk in </a:t>
            </a:r>
          </a:p>
          <a:p>
            <a:pPr eaLnBrk="1" hangingPunct="1">
              <a:buFontTx/>
              <a:buNone/>
            </a:pPr>
            <a:r>
              <a:rPr lang="nl-NL" altLang="nl-NL" sz="2400" i="1" dirty="0"/>
              <a:t>overeenstemming is met eerdere wetgeving en met de </a:t>
            </a:r>
          </a:p>
          <a:p>
            <a:pPr eaLnBrk="1" hangingPunct="1">
              <a:buFontTx/>
              <a:buNone/>
            </a:pPr>
            <a:r>
              <a:rPr lang="nl-NL" altLang="nl-NL" sz="2400" i="1" dirty="0"/>
              <a:t>grondwet</a:t>
            </a:r>
            <a:r>
              <a:rPr lang="nl-NL" altLang="nl-NL" sz="2400" dirty="0"/>
              <a:t>’. (Blz. </a:t>
            </a:r>
            <a:r>
              <a:rPr lang="nl-NL" altLang="nl-NL" sz="2400" dirty="0" smtClean="0"/>
              <a:t>90 </a:t>
            </a:r>
            <a:r>
              <a:rPr lang="nl-NL" altLang="nl-NL" sz="2400" dirty="0" err="1"/>
              <a:t>Essener</a:t>
            </a:r>
            <a:r>
              <a:rPr lang="nl-NL" altLang="nl-NL" sz="2400" dirty="0"/>
              <a:t>)</a:t>
            </a:r>
          </a:p>
          <a:p>
            <a:pPr eaLnBrk="1" hangingPunct="1">
              <a:buFontTx/>
              <a:buNone/>
            </a:pPr>
            <a:endParaRPr lang="nl-NL" altLang="nl-NL" sz="2400" dirty="0"/>
          </a:p>
          <a:p>
            <a:pPr eaLnBrk="1" hangingPunct="1">
              <a:buFontTx/>
              <a:buNone/>
            </a:pPr>
            <a:r>
              <a:rPr lang="nl-NL" altLang="nl-NL" sz="2400" i="1" dirty="0"/>
              <a:t>De Eerste kamer kan de wetten die zijn goedgekeurd door </a:t>
            </a:r>
          </a:p>
          <a:p>
            <a:pPr eaLnBrk="1" hangingPunct="1">
              <a:buFontTx/>
              <a:buNone/>
            </a:pPr>
            <a:r>
              <a:rPr lang="nl-NL" altLang="nl-NL" sz="2400" i="1" dirty="0"/>
              <a:t>de Tweede Kamer niet meer wijzigen, maar slechts goed-</a:t>
            </a:r>
          </a:p>
          <a:p>
            <a:pPr eaLnBrk="1" hangingPunct="1">
              <a:buFontTx/>
              <a:buNone/>
            </a:pPr>
            <a:r>
              <a:rPr lang="nl-NL" altLang="nl-NL" sz="2400" i="1" dirty="0"/>
              <a:t>of afkeuren. </a:t>
            </a:r>
          </a:p>
          <a:p>
            <a:pPr eaLnBrk="1" hangingPunct="1">
              <a:buFontTx/>
              <a:buNone/>
            </a:pPr>
            <a:endParaRPr lang="nl-NL" altLang="nl-NL" sz="2400" i="1" dirty="0"/>
          </a:p>
          <a:p>
            <a:pPr eaLnBrk="1" hangingPunct="1">
              <a:buFontTx/>
              <a:buNone/>
            </a:pPr>
            <a:endParaRPr lang="nl-NL" altLang="nl-NL" sz="2400" dirty="0"/>
          </a:p>
        </p:txBody>
      </p:sp>
    </p:spTree>
    <p:extLst>
      <p:ext uri="{BB962C8B-B14F-4D97-AF65-F5344CB8AC3E}">
        <p14:creationId xmlns:p14="http://schemas.microsoft.com/office/powerpoint/2010/main" val="148038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Bevoegdheden ‘Eerste Kamer’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 altLang="nl-NL" sz="2400"/>
              <a:t>Het recht om schriftelijk vragen te stellen aan het kabinet</a:t>
            </a:r>
          </a:p>
          <a:p>
            <a:pPr eaLnBrk="1" hangingPunct="1"/>
            <a:endParaRPr lang="nl-NL" altLang="nl-NL" sz="2400"/>
          </a:p>
          <a:p>
            <a:pPr eaLnBrk="1" hangingPunct="1"/>
            <a:r>
              <a:rPr lang="nl-NL" altLang="nl-NL" sz="2400"/>
              <a:t>Het recht van interpellatie</a:t>
            </a:r>
          </a:p>
          <a:p>
            <a:pPr eaLnBrk="1" hangingPunct="1"/>
            <a:endParaRPr lang="nl-NL" altLang="nl-NL" sz="2400"/>
          </a:p>
          <a:p>
            <a:pPr eaLnBrk="1" hangingPunct="1"/>
            <a:r>
              <a:rPr lang="nl-NL" altLang="nl-NL" sz="2400"/>
              <a:t>Het recht om een parlementaire enqu</a:t>
            </a:r>
            <a:r>
              <a:rPr lang="en-US" altLang="nl-NL" sz="2400">
                <a:cs typeface="Arial" panose="020B0604020202020204" pitchFamily="34" charset="0"/>
              </a:rPr>
              <a:t>ête in te stellen</a:t>
            </a:r>
          </a:p>
          <a:p>
            <a:pPr eaLnBrk="1" hangingPunct="1"/>
            <a:endParaRPr lang="en-US" altLang="nl-NL" sz="2400">
              <a:cs typeface="Arial" panose="020B0604020202020204" pitchFamily="34" charset="0"/>
            </a:endParaRPr>
          </a:p>
          <a:p>
            <a:pPr eaLnBrk="1" hangingPunct="1"/>
            <a:r>
              <a:rPr lang="en-US" altLang="nl-NL" sz="2400">
                <a:cs typeface="Arial" panose="020B0604020202020204" pitchFamily="34" charset="0"/>
              </a:rPr>
              <a:t>Het recht van motie (afkeuring/ wantrouwen);</a:t>
            </a:r>
          </a:p>
          <a:p>
            <a:pPr eaLnBrk="1" hangingPunct="1"/>
            <a:r>
              <a:rPr lang="en-US" altLang="nl-NL" sz="2400">
                <a:cs typeface="Arial" panose="020B0604020202020204" pitchFamily="34" charset="0"/>
              </a:rPr>
              <a:t>Echter: politieke gevolg ?????</a:t>
            </a:r>
          </a:p>
          <a:p>
            <a:pPr eaLnBrk="1" hangingPunct="1"/>
            <a:endParaRPr lang="en-US" altLang="nl-NL" sz="2400">
              <a:cs typeface="Arial" panose="020B0604020202020204" pitchFamily="34" charset="0"/>
            </a:endParaRPr>
          </a:p>
          <a:p>
            <a:pPr eaLnBrk="1" hangingPunct="1"/>
            <a:endParaRPr lang="en-US" altLang="nl-NL" sz="2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0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6</a:t>
            </a:r>
            <a:r>
              <a:rPr lang="nl-NL" dirty="0"/>
              <a:t>.</a:t>
            </a:r>
            <a:r>
              <a:rPr lang="nl-NL" dirty="0" smtClean="0"/>
              <a:t> </a:t>
            </a:r>
            <a:r>
              <a:rPr lang="nl-NL" dirty="0"/>
              <a:t>H</a:t>
            </a:r>
            <a:r>
              <a:rPr lang="nl-NL" dirty="0" smtClean="0"/>
              <a:t>et Parlement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altLang="nl-NL" sz="4000" dirty="0" smtClean="0"/>
              <a:t> </a:t>
            </a:r>
            <a:r>
              <a:rPr lang="nl-NL" altLang="nl-NL" dirty="0" smtClean="0"/>
              <a:t>Eerste Kamer   (75 leden)                          Tweede Kamer (150 leden)</a:t>
            </a:r>
            <a:r>
              <a:rPr lang="nl-NL" altLang="nl-NL" sz="4000" dirty="0" smtClean="0"/>
              <a:t/>
            </a:r>
            <a:br>
              <a:rPr lang="nl-NL" altLang="nl-NL" sz="4000" dirty="0" smtClean="0"/>
            </a:br>
            <a:r>
              <a:rPr lang="nl-NL" altLang="nl-NL" sz="4000" dirty="0" smtClean="0"/>
              <a:t/>
            </a:r>
            <a:br>
              <a:rPr lang="nl-NL" altLang="nl-NL" sz="4000" dirty="0" smtClean="0"/>
            </a:br>
            <a:r>
              <a:rPr lang="nl-NL" altLang="nl-NL" sz="4000" dirty="0" smtClean="0"/>
              <a:t> </a:t>
            </a:r>
            <a:endParaRPr lang="nl-NL" dirty="0"/>
          </a:p>
        </p:txBody>
      </p:sp>
      <p:pic>
        <p:nvPicPr>
          <p:cNvPr id="4" name="Picture 5" descr="eerste%20ka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6" y="2448966"/>
            <a:ext cx="5008178" cy="42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weede_ka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4453" y="2448965"/>
            <a:ext cx="5154940" cy="4235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44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Politieke cultuur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Politieke cultuur:</a:t>
            </a:r>
          </a:p>
          <a:p>
            <a:pPr marL="0" indent="0">
              <a:buNone/>
            </a:pPr>
            <a:r>
              <a:rPr lang="nl-NL" dirty="0" smtClean="0"/>
              <a:t>“de manier waarop politici met elkaar omgaan”.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Kenmerken van de Nederlandse politieke cultuur:</a:t>
            </a:r>
          </a:p>
          <a:p>
            <a:pPr>
              <a:buFontTx/>
              <a:buChar char="-"/>
            </a:pPr>
            <a:r>
              <a:rPr lang="nl-NL" dirty="0" smtClean="0"/>
              <a:t>Bereidheid om met elkaar te overleggen;</a:t>
            </a:r>
          </a:p>
          <a:p>
            <a:pPr>
              <a:buFontTx/>
              <a:buChar char="-"/>
            </a:pPr>
            <a:r>
              <a:rPr lang="nl-NL" dirty="0" smtClean="0"/>
              <a:t>Bereidheid/ Noodzaak om compromissen te sluiten (poldermodel).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Extra:</a:t>
            </a:r>
          </a:p>
          <a:p>
            <a:pPr>
              <a:buFontTx/>
              <a:buChar char="-"/>
            </a:pPr>
            <a:r>
              <a:rPr lang="nl-NL" dirty="0" smtClean="0"/>
              <a:t>Voordeel compromis: er wordt rekening gehouden met verschillende belangen van verschillende betrokkenen;</a:t>
            </a:r>
          </a:p>
          <a:p>
            <a:pPr>
              <a:buFontTx/>
              <a:buChar char="-"/>
            </a:pPr>
            <a:r>
              <a:rPr lang="nl-NL" dirty="0" smtClean="0"/>
              <a:t>Nadeel compromis: partijen bereiken hun ideaal </a:t>
            </a:r>
            <a:r>
              <a:rPr lang="nl-NL" smtClean="0"/>
              <a:t>nooit voor 100%.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116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04813"/>
            <a:ext cx="7772400" cy="12954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nl-NL" altLang="nl-NL" dirty="0" smtClean="0"/>
              <a:t>Het bestuur van Nederland</a:t>
            </a:r>
          </a:p>
        </p:txBody>
      </p:sp>
      <p:pic>
        <p:nvPicPr>
          <p:cNvPr id="2051" name="Picture 6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28776"/>
            <a:ext cx="9144000" cy="5229225"/>
          </a:xfrm>
          <a:noFill/>
        </p:spPr>
      </p:pic>
    </p:spTree>
    <p:extLst>
      <p:ext uri="{BB962C8B-B14F-4D97-AF65-F5344CB8AC3E}">
        <p14:creationId xmlns:p14="http://schemas.microsoft.com/office/powerpoint/2010/main" val="218206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3200" dirty="0" smtClean="0"/>
              <a:t>Regering (Koning en Ministers)</a:t>
            </a:r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4000" dirty="0"/>
              <a:t>              </a:t>
            </a:r>
            <a:br>
              <a:rPr lang="nl-NL" altLang="nl-NL" sz="4000" dirty="0"/>
            </a:br>
            <a:r>
              <a:rPr lang="nl-NL" altLang="nl-NL" sz="4000" dirty="0"/>
              <a:t>               </a:t>
            </a:r>
            <a:r>
              <a:rPr lang="nl-NL" altLang="nl-NL" sz="2800" dirty="0"/>
              <a:t>Eerste </a:t>
            </a:r>
            <a:r>
              <a:rPr lang="nl-NL" altLang="nl-NL" sz="2800" dirty="0" smtClean="0"/>
              <a:t>Kamer (senaat)</a:t>
            </a:r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4000" dirty="0"/>
              <a:t> </a:t>
            </a:r>
            <a:r>
              <a:rPr lang="nl-NL" altLang="nl-NL" sz="3200" dirty="0"/>
              <a:t>Parlement </a:t>
            </a:r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4000" dirty="0"/>
              <a:t>              </a:t>
            </a:r>
            <a:r>
              <a:rPr lang="nl-NL" altLang="nl-NL" sz="2800" dirty="0"/>
              <a:t>Tweede Kamer</a:t>
            </a:r>
            <a:br>
              <a:rPr lang="nl-NL" altLang="nl-NL" sz="2800" dirty="0"/>
            </a:br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4000" dirty="0"/>
              <a:t/>
            </a:r>
            <a:br>
              <a:rPr lang="nl-NL" altLang="nl-NL" sz="4000" dirty="0"/>
            </a:br>
            <a:r>
              <a:rPr lang="nl-NL" altLang="nl-NL" sz="4000" dirty="0"/>
              <a:t/>
            </a:r>
            <a:br>
              <a:rPr lang="nl-NL" altLang="nl-NL" sz="4000" dirty="0"/>
            </a:br>
            <a:endParaRPr lang="nl-NL" altLang="nl-NL" sz="4000" dirty="0"/>
          </a:p>
        </p:txBody>
      </p:sp>
      <p:pic>
        <p:nvPicPr>
          <p:cNvPr id="3075" name="Picture 4" descr="tweede_kame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2564" y="5097464"/>
            <a:ext cx="4135437" cy="1760537"/>
          </a:xfrm>
          <a:noFill/>
        </p:spPr>
      </p:pic>
      <p:pic>
        <p:nvPicPr>
          <p:cNvPr id="3076" name="Picture 5" descr="eerste%20ka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284539"/>
            <a:ext cx="4140200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800" y="567559"/>
            <a:ext cx="4743450" cy="255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Nederlandse Parlement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Het Nederlandse parlement bestaat uit: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Tweede Kamer (150 zetels= 150 gekozen volksvertegenwoordigers)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Eerste Kamer (75 zetels = 75 gekozen volksvertegenwoordigers)</a:t>
            </a:r>
          </a:p>
        </p:txBody>
      </p:sp>
    </p:spTree>
    <p:extLst>
      <p:ext uri="{BB962C8B-B14F-4D97-AF65-F5344CB8AC3E}">
        <p14:creationId xmlns:p14="http://schemas.microsoft.com/office/powerpoint/2010/main" val="109040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Nederland een indirecte democratie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Het parlement bestaat uit de Tweede en de Eerste Kamer.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Tweede Kamer wordt direct (= rechtstreeks) gekozen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Eerste Kamer wordt indirect gekozen door de leden van de Provinciale Staten. We spreken in dit geval van ‘getrapte’ verkiezingen.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64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Zetelverdeling tweede kamer </a:t>
            </a:r>
            <a:r>
              <a:rPr lang="nl-NL" smtClean="0"/>
              <a:t>2017- </a:t>
            </a:r>
            <a:r>
              <a:rPr lang="nl-NL" smtClean="0"/>
              <a:t>2021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634" y="1765669"/>
            <a:ext cx="10426044" cy="470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5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Parlement= Eerste en Tweede Kamer= Volksvertegenwoordiging= Staten- Generaal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Tweede Kamer samenstelling (verdeling zetels 2012- 2017)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19337"/>
            <a:ext cx="11353800" cy="430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5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1085</Words>
  <Application>Microsoft Office PowerPoint</Application>
  <PresentationFormat>Breedbeeld</PresentationFormat>
  <Paragraphs>206</Paragraphs>
  <Slides>30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Kantoorthema</vt:lpstr>
      <vt:lpstr>Hoofdstuk 3:  Parlementaire democratie</vt:lpstr>
      <vt:lpstr>Het parlement</vt:lpstr>
      <vt:lpstr>6. Het Parlement</vt:lpstr>
      <vt:lpstr>Het bestuur van Nederland</vt:lpstr>
      <vt:lpstr>                   Regering (Koning en Ministers)                                 Eerste Kamer (senaat)   Parlement                 Tweede Kamer         </vt:lpstr>
      <vt:lpstr>Het Nederlandse Parlement</vt:lpstr>
      <vt:lpstr>Nederland een indirecte democratie</vt:lpstr>
      <vt:lpstr>Zetelverdeling tweede kamer 2017- 2021</vt:lpstr>
      <vt:lpstr>Parlement= Eerste en Tweede Kamer= Volksvertegenwoordiging= Staten- Generaal</vt:lpstr>
      <vt:lpstr>Zetelverdeling Eerste Kamer </vt:lpstr>
      <vt:lpstr>Huidige coalitie (sinds 2012)</vt:lpstr>
      <vt:lpstr>Nieuwe coalitie na verkiezingen 2017</vt:lpstr>
      <vt:lpstr>Fracties in de Tweede en Eerste Kamer</vt:lpstr>
      <vt:lpstr>Trias Politica:  scheiding of evenwicht van machten</vt:lpstr>
      <vt:lpstr>Trias politica in theorie</vt:lpstr>
      <vt:lpstr>Werking van de Trias Politica:</vt:lpstr>
      <vt:lpstr>Trias Politica in de Nederlandse rechtsstaat</vt:lpstr>
      <vt:lpstr>Samenspel van de drie machten</vt:lpstr>
      <vt:lpstr>Samenspel van de drie machten</vt:lpstr>
      <vt:lpstr>Samenspel van de drie machten</vt:lpstr>
      <vt:lpstr>Verhouding Regering en Parlement</vt:lpstr>
      <vt:lpstr>Parlement:</vt:lpstr>
      <vt:lpstr>Medewetgevende taak ‘Tweede kamer’</vt:lpstr>
      <vt:lpstr>Controlerende taak ‘Tweede Kamer’</vt:lpstr>
      <vt:lpstr>Moties</vt:lpstr>
      <vt:lpstr>Informele middelen ‘Tweede Kamer’</vt:lpstr>
      <vt:lpstr>Eerste Kamer</vt:lpstr>
      <vt:lpstr>Hoofdtaak ‘Eerste Kamer’</vt:lpstr>
      <vt:lpstr>Bevoegdheden ‘Eerste Kamer’</vt:lpstr>
      <vt:lpstr>Politieke cultuur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H4: Het landsbestuur</dc:title>
  <dc:creator>Daniel Fluitsma</dc:creator>
  <cp:lastModifiedBy>Daniel FluitErMaarNaar</cp:lastModifiedBy>
  <cp:revision>15</cp:revision>
  <dcterms:created xsi:type="dcterms:W3CDTF">2014-10-10T13:37:44Z</dcterms:created>
  <dcterms:modified xsi:type="dcterms:W3CDTF">2017-09-18T10:30:54Z</dcterms:modified>
</cp:coreProperties>
</file>